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4" d="100"/>
          <a:sy n="84" d="100"/>
        </p:scale>
        <p:origin x="-84" y="-4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63C0FF-4985-4658-84D3-79F7FADA4173}" type="doc">
      <dgm:prSet loTypeId="urn:microsoft.com/office/officeart/2005/8/layout/chevron1" loCatId="process" qsTypeId="urn:microsoft.com/office/officeart/2005/8/quickstyle/simple1" qsCatId="simple" csTypeId="urn:microsoft.com/office/officeart/2005/8/colors/accent4_2" csCatId="accent4" phldr="1"/>
      <dgm:spPr/>
    </dgm:pt>
    <dgm:pt modelId="{A4E2E0B0-B7BA-4DB0-B6E7-8951ACD483FE}">
      <dgm:prSet phldrT="[文本]" custT="1"/>
      <dgm:spPr/>
      <dgm:t>
        <a:bodyPr/>
        <a:lstStyle/>
        <a:p>
          <a:r>
            <a:rPr lang="zh-CN" altLang="en-US" sz="3600" dirty="0" smtClean="0">
              <a:latin typeface="华文琥珀" pitchFamily="2" charset="-122"/>
              <a:ea typeface="华文琥珀" pitchFamily="2" charset="-122"/>
            </a:rPr>
            <a:t>交谈开始</a:t>
          </a:r>
          <a:endParaRPr lang="zh-CN" altLang="en-US" sz="3600" dirty="0">
            <a:latin typeface="华文琥珀" pitchFamily="2" charset="-122"/>
            <a:ea typeface="华文琥珀" pitchFamily="2" charset="-122"/>
          </a:endParaRPr>
        </a:p>
      </dgm:t>
    </dgm:pt>
    <dgm:pt modelId="{3692253C-B63D-444F-ABE7-4A62217BAC60}" type="parTrans" cxnId="{AA355972-6142-4D9A-8B8B-7859C8987704}">
      <dgm:prSet/>
      <dgm:spPr/>
      <dgm:t>
        <a:bodyPr/>
        <a:lstStyle/>
        <a:p>
          <a:endParaRPr lang="zh-CN" altLang="en-US" sz="1200">
            <a:latin typeface="华文琥珀" pitchFamily="2" charset="-122"/>
            <a:ea typeface="华文琥珀" pitchFamily="2" charset="-122"/>
          </a:endParaRPr>
        </a:p>
      </dgm:t>
    </dgm:pt>
    <dgm:pt modelId="{E632B6F6-8262-43E0-BA64-753807E311B9}" type="sibTrans" cxnId="{AA355972-6142-4D9A-8B8B-7859C8987704}">
      <dgm:prSet/>
      <dgm:spPr/>
      <dgm:t>
        <a:bodyPr/>
        <a:lstStyle/>
        <a:p>
          <a:endParaRPr lang="zh-CN" altLang="en-US" sz="1200">
            <a:latin typeface="华文琥珀" pitchFamily="2" charset="-122"/>
            <a:ea typeface="华文琥珀" pitchFamily="2" charset="-122"/>
          </a:endParaRPr>
        </a:p>
      </dgm:t>
    </dgm:pt>
    <dgm:pt modelId="{DED84814-98D8-4F1E-A810-CB0DCC28C1B0}">
      <dgm:prSet phldrT="[文本]" custT="1"/>
      <dgm:spPr/>
      <dgm:t>
        <a:bodyPr/>
        <a:lstStyle/>
        <a:p>
          <a:r>
            <a:rPr lang="zh-CN" altLang="en-US" sz="3600" dirty="0" smtClean="0">
              <a:latin typeface="华文琥珀" pitchFamily="2" charset="-122"/>
              <a:ea typeface="华文琥珀" pitchFamily="2" charset="-122"/>
            </a:rPr>
            <a:t>正式交谈</a:t>
          </a:r>
          <a:endParaRPr lang="zh-CN" altLang="en-US" sz="3600" dirty="0">
            <a:latin typeface="华文琥珀" pitchFamily="2" charset="-122"/>
            <a:ea typeface="华文琥珀" pitchFamily="2" charset="-122"/>
          </a:endParaRPr>
        </a:p>
      </dgm:t>
    </dgm:pt>
    <dgm:pt modelId="{E6714D5C-1BFC-4B29-B858-5E2D0F496157}" type="parTrans" cxnId="{E75647BE-7163-4178-BF10-302B83864616}">
      <dgm:prSet/>
      <dgm:spPr/>
      <dgm:t>
        <a:bodyPr/>
        <a:lstStyle/>
        <a:p>
          <a:endParaRPr lang="zh-CN" altLang="en-US" sz="1200">
            <a:latin typeface="华文琥珀" pitchFamily="2" charset="-122"/>
            <a:ea typeface="华文琥珀" pitchFamily="2" charset="-122"/>
          </a:endParaRPr>
        </a:p>
      </dgm:t>
    </dgm:pt>
    <dgm:pt modelId="{4979A61B-B65F-457C-8D49-45E0ECDD37DE}" type="sibTrans" cxnId="{E75647BE-7163-4178-BF10-302B83864616}">
      <dgm:prSet/>
      <dgm:spPr/>
      <dgm:t>
        <a:bodyPr/>
        <a:lstStyle/>
        <a:p>
          <a:endParaRPr lang="zh-CN" altLang="en-US" sz="1200">
            <a:latin typeface="华文琥珀" pitchFamily="2" charset="-122"/>
            <a:ea typeface="华文琥珀" pitchFamily="2" charset="-122"/>
          </a:endParaRPr>
        </a:p>
      </dgm:t>
    </dgm:pt>
    <dgm:pt modelId="{D74EB54F-A362-4561-892D-DD539EA6E642}">
      <dgm:prSet phldrT="[文本]" custT="1"/>
      <dgm:spPr/>
      <dgm:t>
        <a:bodyPr/>
        <a:lstStyle/>
        <a:p>
          <a:r>
            <a:rPr lang="zh-CN" altLang="en-US" sz="3600" dirty="0" smtClean="0">
              <a:latin typeface="华文琥珀" pitchFamily="2" charset="-122"/>
              <a:ea typeface="华文琥珀" pitchFamily="2" charset="-122"/>
            </a:rPr>
            <a:t>结束交谈</a:t>
          </a:r>
          <a:endParaRPr lang="zh-CN" altLang="en-US" sz="3600" dirty="0">
            <a:latin typeface="华文琥珀" pitchFamily="2" charset="-122"/>
            <a:ea typeface="华文琥珀" pitchFamily="2" charset="-122"/>
          </a:endParaRPr>
        </a:p>
      </dgm:t>
    </dgm:pt>
    <dgm:pt modelId="{D0363C9B-21CA-4A8B-A11C-75C94E3148DE}" type="parTrans" cxnId="{7CB86729-5E28-47C9-BF4C-8AF3F855F087}">
      <dgm:prSet/>
      <dgm:spPr/>
      <dgm:t>
        <a:bodyPr/>
        <a:lstStyle/>
        <a:p>
          <a:endParaRPr lang="zh-CN" altLang="en-US" sz="1200">
            <a:latin typeface="华文琥珀" pitchFamily="2" charset="-122"/>
            <a:ea typeface="华文琥珀" pitchFamily="2" charset="-122"/>
          </a:endParaRPr>
        </a:p>
      </dgm:t>
    </dgm:pt>
    <dgm:pt modelId="{9F9032B1-448B-4E96-9F91-5F6DD9B378E6}" type="sibTrans" cxnId="{7CB86729-5E28-47C9-BF4C-8AF3F855F087}">
      <dgm:prSet/>
      <dgm:spPr/>
      <dgm:t>
        <a:bodyPr/>
        <a:lstStyle/>
        <a:p>
          <a:endParaRPr lang="zh-CN" altLang="en-US" sz="1200">
            <a:latin typeface="华文琥珀" pitchFamily="2" charset="-122"/>
            <a:ea typeface="华文琥珀" pitchFamily="2" charset="-122"/>
          </a:endParaRPr>
        </a:p>
      </dgm:t>
    </dgm:pt>
    <dgm:pt modelId="{58D777F4-30D7-446D-BF03-FF1A23B62716}" type="pres">
      <dgm:prSet presAssocID="{F563C0FF-4985-4658-84D3-79F7FADA4173}" presName="Name0" presStyleCnt="0">
        <dgm:presLayoutVars>
          <dgm:dir/>
          <dgm:animLvl val="lvl"/>
          <dgm:resizeHandles val="exact"/>
        </dgm:presLayoutVars>
      </dgm:prSet>
      <dgm:spPr/>
    </dgm:pt>
    <dgm:pt modelId="{06FFBA5B-D270-49A9-A379-39327AAAA738}" type="pres">
      <dgm:prSet presAssocID="{A4E2E0B0-B7BA-4DB0-B6E7-8951ACD483FE}" presName="parTxOnly" presStyleLbl="node1" presStyleIdx="0" presStyleCnt="3" custScaleY="14455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0F88156-3C1A-4EE8-AF82-002F7C9AA276}" type="pres">
      <dgm:prSet presAssocID="{E632B6F6-8262-43E0-BA64-753807E311B9}" presName="parTxOnlySpace" presStyleCnt="0"/>
      <dgm:spPr/>
    </dgm:pt>
    <dgm:pt modelId="{B379232E-1FB9-4484-AA76-B6E409302A43}" type="pres">
      <dgm:prSet presAssocID="{DED84814-98D8-4F1E-A810-CB0DCC28C1B0}" presName="parTxOnly" presStyleLbl="node1" presStyleIdx="1" presStyleCnt="3" custScaleY="14455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EE27739-52AD-4B89-9948-12E43D57FABE}" type="pres">
      <dgm:prSet presAssocID="{4979A61B-B65F-457C-8D49-45E0ECDD37DE}" presName="parTxOnlySpace" presStyleCnt="0"/>
      <dgm:spPr/>
    </dgm:pt>
    <dgm:pt modelId="{E71A17A3-0907-4FFD-9865-73214C65EEA4}" type="pres">
      <dgm:prSet presAssocID="{D74EB54F-A362-4561-892D-DD539EA6E642}" presName="parTxOnly" presStyleLbl="node1" presStyleIdx="2" presStyleCnt="3" custScaleY="14455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E0F150ED-7784-4B95-A377-4F97E75F97CC}" type="presOf" srcId="{F563C0FF-4985-4658-84D3-79F7FADA4173}" destId="{58D777F4-30D7-446D-BF03-FF1A23B62716}" srcOrd="0" destOrd="0" presId="urn:microsoft.com/office/officeart/2005/8/layout/chevron1"/>
    <dgm:cxn modelId="{3CB13D3D-385D-4A12-B9EC-46B239414545}" type="presOf" srcId="{A4E2E0B0-B7BA-4DB0-B6E7-8951ACD483FE}" destId="{06FFBA5B-D270-49A9-A379-39327AAAA738}" srcOrd="0" destOrd="0" presId="urn:microsoft.com/office/officeart/2005/8/layout/chevron1"/>
    <dgm:cxn modelId="{E75647BE-7163-4178-BF10-302B83864616}" srcId="{F563C0FF-4985-4658-84D3-79F7FADA4173}" destId="{DED84814-98D8-4F1E-A810-CB0DCC28C1B0}" srcOrd="1" destOrd="0" parTransId="{E6714D5C-1BFC-4B29-B858-5E2D0F496157}" sibTransId="{4979A61B-B65F-457C-8D49-45E0ECDD37DE}"/>
    <dgm:cxn modelId="{9A16130C-9943-42E3-9315-291398FED477}" type="presOf" srcId="{DED84814-98D8-4F1E-A810-CB0DCC28C1B0}" destId="{B379232E-1FB9-4484-AA76-B6E409302A43}" srcOrd="0" destOrd="0" presId="urn:microsoft.com/office/officeart/2005/8/layout/chevron1"/>
    <dgm:cxn modelId="{7CB86729-5E28-47C9-BF4C-8AF3F855F087}" srcId="{F563C0FF-4985-4658-84D3-79F7FADA4173}" destId="{D74EB54F-A362-4561-892D-DD539EA6E642}" srcOrd="2" destOrd="0" parTransId="{D0363C9B-21CA-4A8B-A11C-75C94E3148DE}" sibTransId="{9F9032B1-448B-4E96-9F91-5F6DD9B378E6}"/>
    <dgm:cxn modelId="{BF22A3FD-A0B6-4453-BB58-1EE06609A8ED}" type="presOf" srcId="{D74EB54F-A362-4561-892D-DD539EA6E642}" destId="{E71A17A3-0907-4FFD-9865-73214C65EEA4}" srcOrd="0" destOrd="0" presId="urn:microsoft.com/office/officeart/2005/8/layout/chevron1"/>
    <dgm:cxn modelId="{AA355972-6142-4D9A-8B8B-7859C8987704}" srcId="{F563C0FF-4985-4658-84D3-79F7FADA4173}" destId="{A4E2E0B0-B7BA-4DB0-B6E7-8951ACD483FE}" srcOrd="0" destOrd="0" parTransId="{3692253C-B63D-444F-ABE7-4A62217BAC60}" sibTransId="{E632B6F6-8262-43E0-BA64-753807E311B9}"/>
    <dgm:cxn modelId="{B35D48B9-3296-4F58-9711-4042D3988832}" type="presParOf" srcId="{58D777F4-30D7-446D-BF03-FF1A23B62716}" destId="{06FFBA5B-D270-49A9-A379-39327AAAA738}" srcOrd="0" destOrd="0" presId="urn:microsoft.com/office/officeart/2005/8/layout/chevron1"/>
    <dgm:cxn modelId="{03608E54-7CAE-461E-BA49-EBB2AB90F081}" type="presParOf" srcId="{58D777F4-30D7-446D-BF03-FF1A23B62716}" destId="{D0F88156-3C1A-4EE8-AF82-002F7C9AA276}" srcOrd="1" destOrd="0" presId="urn:microsoft.com/office/officeart/2005/8/layout/chevron1"/>
    <dgm:cxn modelId="{D6660D64-9C99-43B6-A304-823DC39BEC88}" type="presParOf" srcId="{58D777F4-30D7-446D-BF03-FF1A23B62716}" destId="{B379232E-1FB9-4484-AA76-B6E409302A43}" srcOrd="2" destOrd="0" presId="urn:microsoft.com/office/officeart/2005/8/layout/chevron1"/>
    <dgm:cxn modelId="{022D0714-1573-4F25-884B-18A0C43FAE45}" type="presParOf" srcId="{58D777F4-30D7-446D-BF03-FF1A23B62716}" destId="{9EE27739-52AD-4B89-9948-12E43D57FABE}" srcOrd="3" destOrd="0" presId="urn:microsoft.com/office/officeart/2005/8/layout/chevron1"/>
    <dgm:cxn modelId="{78F4E801-320F-4D25-AC19-2C7B6CBA85BE}" type="presParOf" srcId="{58D777F4-30D7-446D-BF03-FF1A23B62716}" destId="{E71A17A3-0907-4FFD-9865-73214C65EEA4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6FFBA5B-D270-49A9-A379-39327AAAA738}">
      <dsp:nvSpPr>
        <dsp:cNvPr id="0" name=""/>
        <dsp:cNvSpPr/>
      </dsp:nvSpPr>
      <dsp:spPr>
        <a:xfrm>
          <a:off x="2169" y="950311"/>
          <a:ext cx="2643360" cy="1528401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kern="1200" dirty="0" smtClean="0">
              <a:latin typeface="华文琥珀" pitchFamily="2" charset="-122"/>
              <a:ea typeface="华文琥珀" pitchFamily="2" charset="-122"/>
            </a:rPr>
            <a:t>交谈开始</a:t>
          </a:r>
          <a:endParaRPr lang="zh-CN" altLang="en-US" sz="3600" kern="1200" dirty="0">
            <a:latin typeface="华文琥珀" pitchFamily="2" charset="-122"/>
            <a:ea typeface="华文琥珀" pitchFamily="2" charset="-122"/>
          </a:endParaRPr>
        </a:p>
      </dsp:txBody>
      <dsp:txXfrm>
        <a:off x="2169" y="950311"/>
        <a:ext cx="2643360" cy="1528401"/>
      </dsp:txXfrm>
    </dsp:sp>
    <dsp:sp modelId="{B379232E-1FB9-4484-AA76-B6E409302A43}">
      <dsp:nvSpPr>
        <dsp:cNvPr id="0" name=""/>
        <dsp:cNvSpPr/>
      </dsp:nvSpPr>
      <dsp:spPr>
        <a:xfrm>
          <a:off x="2381194" y="950311"/>
          <a:ext cx="2643360" cy="1528401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kern="1200" dirty="0" smtClean="0">
              <a:latin typeface="华文琥珀" pitchFamily="2" charset="-122"/>
              <a:ea typeface="华文琥珀" pitchFamily="2" charset="-122"/>
            </a:rPr>
            <a:t>正式交谈</a:t>
          </a:r>
          <a:endParaRPr lang="zh-CN" altLang="en-US" sz="3600" kern="1200" dirty="0">
            <a:latin typeface="华文琥珀" pitchFamily="2" charset="-122"/>
            <a:ea typeface="华文琥珀" pitchFamily="2" charset="-122"/>
          </a:endParaRPr>
        </a:p>
      </dsp:txBody>
      <dsp:txXfrm>
        <a:off x="2381194" y="950311"/>
        <a:ext cx="2643360" cy="1528401"/>
      </dsp:txXfrm>
    </dsp:sp>
    <dsp:sp modelId="{E71A17A3-0907-4FFD-9865-73214C65EEA4}">
      <dsp:nvSpPr>
        <dsp:cNvPr id="0" name=""/>
        <dsp:cNvSpPr/>
      </dsp:nvSpPr>
      <dsp:spPr>
        <a:xfrm>
          <a:off x="4760219" y="950311"/>
          <a:ext cx="2643360" cy="1528401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18" tIns="48006" rIns="48006" bIns="48006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kern="1200" dirty="0" smtClean="0">
              <a:latin typeface="华文琥珀" pitchFamily="2" charset="-122"/>
              <a:ea typeface="华文琥珀" pitchFamily="2" charset="-122"/>
            </a:rPr>
            <a:t>结束交谈</a:t>
          </a:r>
          <a:endParaRPr lang="zh-CN" altLang="en-US" sz="3600" kern="1200" dirty="0">
            <a:latin typeface="华文琥珀" pitchFamily="2" charset="-122"/>
            <a:ea typeface="华文琥珀" pitchFamily="2" charset="-122"/>
          </a:endParaRPr>
        </a:p>
      </dsp:txBody>
      <dsp:txXfrm>
        <a:off x="4760219" y="950311"/>
        <a:ext cx="2643360" cy="15284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1"/>
            <a:ext cx="12192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1" y="1792288"/>
            <a:ext cx="12130617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mtClean="0">
              <a:solidFill>
                <a:srgbClr val="046CA6"/>
              </a:solidFill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12192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mtClean="0">
                  <a:solidFill>
                    <a:srgbClr val="046CA6"/>
                  </a:solidFill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mtClean="0">
                  <a:solidFill>
                    <a:srgbClr val="046CA6"/>
                  </a:solidFill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mtClean="0">
                <a:solidFill>
                  <a:srgbClr val="046CA6"/>
                </a:solidFill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6"/>
            <a:ext cx="12192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30"/>
              <a:ext cx="5742" cy="1182"/>
              <a:chOff x="0" y="4"/>
              <a:chExt cx="5760" cy="1676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167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mtClean="0">
                  <a:solidFill>
                    <a:srgbClr val="046CA6"/>
                  </a:solidFill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mtClean="0">
                  <a:solidFill>
                    <a:srgbClr val="046CA6"/>
                  </a:solidFill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mtClean="0">
                  <a:solidFill>
                    <a:srgbClr val="046CA6"/>
                  </a:solidFill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mtClean="0">
                  <a:solidFill>
                    <a:srgbClr val="046CA6"/>
                  </a:solidFill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1"/>
            <a:ext cx="12192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mtClean="0">
                <a:solidFill>
                  <a:srgbClr val="046CA6"/>
                </a:solidFill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mtClean="0">
                <a:solidFill>
                  <a:srgbClr val="046CA6"/>
                </a:solidFill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mtClean="0">
                <a:solidFill>
                  <a:srgbClr val="046CA6"/>
                </a:solidFill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mtClean="0">
                <a:solidFill>
                  <a:srgbClr val="046CA6"/>
                </a:solidFill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mtClean="0">
                <a:solidFill>
                  <a:srgbClr val="046CA6"/>
                </a:solidFill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801" y="333376"/>
            <a:ext cx="8640233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431800" y="2276475"/>
            <a:ext cx="69088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5410200"/>
            <a:ext cx="84328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536747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38B85-46F0-47F5-95C2-4D38CB02412C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xmlns="" val="3365617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017000" y="304800"/>
            <a:ext cx="287020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6400" y="304800"/>
            <a:ext cx="840740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D5339-844B-44F5-BB33-D33087944F4E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xmlns="" val="3922994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0960" y="1214422"/>
            <a:ext cx="11480800" cy="4876800"/>
          </a:xfrm>
        </p:spPr>
        <p:txBody>
          <a:bodyPr/>
          <a:lstStyle>
            <a:lvl1pPr>
              <a:defRPr b="0">
                <a:solidFill>
                  <a:schemeClr val="tx2"/>
                </a:solidFill>
              </a:defRPr>
            </a:lvl1pPr>
            <a:lvl2pPr>
              <a:defRPr>
                <a:latin typeface="楷体_GB2312" pitchFamily="49" charset="-122"/>
                <a:ea typeface="楷体_GB2312" pitchFamily="49" charset="-122"/>
              </a:defRPr>
            </a:lvl2pPr>
            <a:lvl3pPr>
              <a:defRPr>
                <a:latin typeface="楷体_GB2312" pitchFamily="49" charset="-122"/>
                <a:ea typeface="楷体_GB2312" pitchFamily="49" charset="-122"/>
              </a:defRPr>
            </a:lvl3pPr>
            <a:lvl4pPr>
              <a:defRPr>
                <a:latin typeface="楷体_GB2312" pitchFamily="49" charset="-122"/>
                <a:ea typeface="楷体_GB2312" pitchFamily="49" charset="-122"/>
              </a:defRPr>
            </a:lvl4pPr>
            <a:lvl5pPr>
              <a:buFont typeface="Arial" pitchFamily="34" charset="0"/>
              <a:buChar char="▪"/>
              <a:defRPr>
                <a:solidFill>
                  <a:srgbClr val="00B050"/>
                </a:solidFill>
                <a:latin typeface="楷体_GB2312" pitchFamily="49" charset="-122"/>
                <a:ea typeface="楷体_GB2312" pitchFamily="49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F849F-5046-4F1A-9940-026294735800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xmlns="" val="1533922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A8BB49-4459-4EBB-8153-504CE561DED3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xmlns="" val="4018596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6400" y="1371600"/>
            <a:ext cx="56388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48400" y="1371600"/>
            <a:ext cx="56388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21EC5-4D7E-48D1-A80B-B11EB60C8914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xmlns="" val="2026896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A1A8D-9A3D-473C-9728-7375EA2AAEFD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xmlns="" val="373109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9C103-EC93-4B62-B670-45890F74BD6E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xmlns="" val="787676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95597-147C-4D0D-912C-40510801BD0B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xmlns="" val="55635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EB977-899B-499E-A9A5-A508A0A55891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xmlns="" val="1045487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4CC49-FFEE-4929-8096-DACAA954FE7F}" type="slidenum">
              <a:rPr lang="zh-CN" altLang="en-US">
                <a:solidFill>
                  <a:srgbClr val="046CA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xmlns="" val="2012109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88913"/>
            <a:ext cx="12192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12192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mtClean="0">
              <a:solidFill>
                <a:srgbClr val="046CA6"/>
              </a:solidFill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12200467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mtClean="0">
              <a:solidFill>
                <a:srgbClr val="046CA6"/>
              </a:solidFill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1214438"/>
            <a:ext cx="11480800" cy="503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0" y="6477001"/>
            <a:ext cx="2844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1629BFB-884E-4A61-936B-5D4F2AEE525C}" type="slidenum">
              <a:rPr lang="zh-CN" altLang="en-US">
                <a:solidFill>
                  <a:srgbClr val="046CA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46CA6"/>
              </a:solidFill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90500" y="357188"/>
            <a:ext cx="1076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567267" y="6524625"/>
            <a:ext cx="11137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046CA6"/>
              </a:solidFill>
              <a:latin typeface="Arial" charset="0"/>
              <a:ea typeface="宋体" charset="-122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31200" y="0"/>
            <a:ext cx="3556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FFFFFF"/>
                </a:solidFill>
              </a:rPr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510185" y="6553200"/>
            <a:ext cx="2161116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05784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 b="1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1D1496"/>
          </a:solidFill>
          <a:latin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rgbClr val="692AA2"/>
          </a:solidFill>
          <a:latin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6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5468" y="2276475"/>
            <a:ext cx="4791942" cy="2286000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第一篇  交  谈</a:t>
            </a:r>
            <a:endParaRPr lang="en-US" altLang="zh-CN" dirty="0" smtClean="0"/>
          </a:p>
        </p:txBody>
      </p:sp>
      <p:sp>
        <p:nvSpPr>
          <p:cNvPr id="32771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xmlns="" val="38882032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练习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/>
              <a:t>请指出下列问题分别属于哪种核实资料的方法？</a:t>
            </a:r>
          </a:p>
          <a:p>
            <a:endParaRPr lang="zh-CN" altLang="en-US" sz="28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55447232"/>
              </p:ext>
            </p:extLst>
          </p:nvPr>
        </p:nvGraphicFramePr>
        <p:xfrm>
          <a:off x="1577226" y="1996346"/>
          <a:ext cx="8215371" cy="3786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01389"/>
                <a:gridCol w="1045593"/>
                <a:gridCol w="1568389"/>
              </a:tblGrid>
              <a:tr h="490517"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问题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核实方法</a:t>
                      </a:r>
                      <a:endParaRPr lang="zh-CN" altLang="en-US" sz="2000" dirty="0"/>
                    </a:p>
                  </a:txBody>
                  <a:tcPr/>
                </a:tc>
              </a:tr>
              <a:tr h="718978">
                <a:tc>
                  <a:txBody>
                    <a:bodyPr/>
                    <a:lstStyle/>
                    <a:p>
                      <a:pPr marL="441325" indent="-441325"/>
                      <a:r>
                        <a:rPr lang="en-US" sz="2000" dirty="0" smtClean="0"/>
                        <a:t>A</a:t>
                      </a:r>
                      <a:r>
                        <a:rPr lang="zh-CN" altLang="en-US" sz="2000" dirty="0" smtClean="0"/>
                        <a:t>．您是说：您从楼梯上摔下来，以后的事情就不知道了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澄清</a:t>
                      </a:r>
                      <a:endParaRPr lang="zh-CN" altLang="en-US" sz="2000" dirty="0"/>
                    </a:p>
                  </a:txBody>
                  <a:tcPr/>
                </a:tc>
              </a:tr>
              <a:tr h="611467">
                <a:tc>
                  <a:txBody>
                    <a:bodyPr/>
                    <a:lstStyle/>
                    <a:p>
                      <a:pPr marL="441325" marR="0" indent="-4413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kumimoji="0" lang="zh-CN" alt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．您说您感到很不舒服，能具体说一说吗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复述</a:t>
                      </a:r>
                      <a:endParaRPr lang="zh-CN" altLang="en-US" sz="2000" dirty="0"/>
                    </a:p>
                  </a:txBody>
                  <a:tcPr/>
                </a:tc>
              </a:tr>
              <a:tr h="659394">
                <a:tc>
                  <a:txBody>
                    <a:bodyPr/>
                    <a:lstStyle/>
                    <a:p>
                      <a:pPr marL="441325" indent="-441325" algn="l" rtl="0" eaLnBrk="1" latinLnBrk="0" hangingPunct="1"/>
                      <a:r>
                        <a:rPr kumimoji="0"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kumimoji="0" lang="zh-CN" alt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．您说您一切都好，可看起来您好像有什么心事，您能告诉我是怎么回事吗？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反问</a:t>
                      </a:r>
                      <a:endParaRPr lang="zh-CN" altLang="en-US" sz="2000" dirty="0"/>
                    </a:p>
                  </a:txBody>
                  <a:tcPr/>
                </a:tc>
              </a:tr>
              <a:tr h="744964">
                <a:tc>
                  <a:txBody>
                    <a:bodyPr/>
                    <a:lstStyle/>
                    <a:p>
                      <a:pPr marL="441325" marR="0" indent="-4413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r>
                        <a:rPr kumimoji="0" lang="zh-CN" alt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．您说上次看病时，医生说您的血糖又升高了，是这样吗？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质疑</a:t>
                      </a:r>
                      <a:endParaRPr lang="zh-CN" altLang="en-US" sz="2000" dirty="0"/>
                    </a:p>
                  </a:txBody>
                  <a:tcPr/>
                </a:tc>
              </a:tr>
              <a:tr h="519247">
                <a:tc>
                  <a:txBody>
                    <a:bodyPr/>
                    <a:lstStyle/>
                    <a:p>
                      <a:pPr marL="441325" marR="0" indent="-4413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kumimoji="0" lang="zh-CN" alt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．您说您儿子从来不来看望您，是吗？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解析</a:t>
                      </a:r>
                      <a:endParaRPr lang="zh-CN" alt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矩形 22"/>
          <p:cNvSpPr/>
          <p:nvPr/>
        </p:nvSpPr>
        <p:spPr>
          <a:xfrm>
            <a:off x="7257197" y="2884775"/>
            <a:ext cx="989744" cy="221599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zh-CN" altLang="en-US" sz="13800" b="1" dirty="0">
                <a:ln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？</a:t>
            </a:r>
          </a:p>
        </p:txBody>
      </p:sp>
    </p:spTree>
    <p:extLst>
      <p:ext uri="{BB962C8B-B14F-4D97-AF65-F5344CB8AC3E}">
        <p14:creationId xmlns:p14="http://schemas.microsoft.com/office/powerpoint/2010/main" xmlns="" val="1871674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三、特殊情况下的交谈技巧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en-US" dirty="0"/>
              <a:t>情绪</a:t>
            </a:r>
            <a:r>
              <a:rPr lang="zh-CN" altLang="en-US" dirty="0" smtClean="0"/>
              <a:t>改变</a:t>
            </a:r>
            <a:r>
              <a:rPr lang="zh-CN" altLang="en-US" dirty="0"/>
              <a:t>或</a:t>
            </a:r>
            <a:r>
              <a:rPr lang="zh-CN" altLang="en-US" dirty="0" smtClean="0"/>
              <a:t>异常</a:t>
            </a:r>
            <a:endParaRPr lang="en-US" altLang="zh-CN" dirty="0"/>
          </a:p>
          <a:p>
            <a:pPr lvl="1"/>
            <a:r>
              <a:rPr lang="zh-CN" altLang="en-US" dirty="0"/>
              <a:t>缄默与忧伤</a:t>
            </a:r>
            <a:endParaRPr lang="en-US" altLang="zh-CN" dirty="0"/>
          </a:p>
          <a:p>
            <a:pPr lvl="2"/>
            <a:r>
              <a:rPr lang="zh-CN" altLang="en-US" dirty="0"/>
              <a:t>可能原因</a:t>
            </a:r>
            <a:endParaRPr lang="en-US" altLang="zh-CN" dirty="0"/>
          </a:p>
          <a:p>
            <a:pPr lvl="2"/>
            <a:r>
              <a:rPr lang="zh-CN" altLang="en-US" dirty="0"/>
              <a:t>策略</a:t>
            </a:r>
            <a:endParaRPr lang="en-US" altLang="zh-CN" dirty="0"/>
          </a:p>
          <a:p>
            <a:pPr lvl="1"/>
            <a:r>
              <a:rPr lang="zh-CN" altLang="en-US" dirty="0"/>
              <a:t>焦虑与抑郁</a:t>
            </a:r>
            <a:endParaRPr lang="en-US" altLang="zh-CN" dirty="0"/>
          </a:p>
          <a:p>
            <a:pPr lvl="2"/>
            <a:r>
              <a:rPr lang="zh-CN" altLang="en-US" dirty="0"/>
              <a:t>可能原因</a:t>
            </a:r>
            <a:endParaRPr lang="en-US" altLang="zh-CN" dirty="0"/>
          </a:p>
          <a:p>
            <a:pPr lvl="2"/>
            <a:r>
              <a:rPr lang="zh-CN" altLang="en-US" dirty="0"/>
              <a:t>策略</a:t>
            </a:r>
            <a:endParaRPr lang="en-US" altLang="zh-CN" dirty="0"/>
          </a:p>
          <a:p>
            <a:pPr lvl="1"/>
            <a:r>
              <a:rPr lang="zh-CN" altLang="en-US" dirty="0"/>
              <a:t>愤怒与敌意</a:t>
            </a:r>
            <a:endParaRPr lang="en-US" altLang="zh-CN" dirty="0"/>
          </a:p>
          <a:p>
            <a:pPr lvl="2"/>
            <a:r>
              <a:rPr lang="zh-CN" altLang="en-US" dirty="0"/>
              <a:t>可能原因</a:t>
            </a:r>
            <a:endParaRPr lang="en-US" altLang="zh-CN" dirty="0"/>
          </a:p>
          <a:p>
            <a:pPr lvl="2"/>
            <a:r>
              <a:rPr lang="zh-CN" altLang="en-US" dirty="0"/>
              <a:t>策略</a:t>
            </a:r>
            <a:endParaRPr lang="en-US" altLang="zh-CN" dirty="0"/>
          </a:p>
        </p:txBody>
      </p:sp>
      <p:sp>
        <p:nvSpPr>
          <p:cNvPr id="7" name="内容占位符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zh-CN" altLang="en-US" dirty="0"/>
              <a:t>多种症状并存</a:t>
            </a:r>
            <a:endParaRPr lang="en-US" altLang="zh-CN" dirty="0"/>
          </a:p>
          <a:p>
            <a:r>
              <a:rPr lang="zh-CN" altLang="en-US" dirty="0"/>
              <a:t>重危、晚期患者</a:t>
            </a:r>
            <a:endParaRPr lang="en-US" altLang="zh-CN" dirty="0"/>
          </a:p>
          <a:p>
            <a:r>
              <a:rPr lang="zh-CN" altLang="en-US" dirty="0"/>
              <a:t>儿童与老年人</a:t>
            </a:r>
            <a:endParaRPr lang="en-US" altLang="zh-CN" dirty="0"/>
          </a:p>
          <a:p>
            <a:r>
              <a:rPr lang="zh-CN" altLang="en-US" dirty="0"/>
              <a:t>残疾人或语言障碍</a:t>
            </a:r>
            <a:endParaRPr lang="en-US" altLang="zh-CN" dirty="0"/>
          </a:p>
          <a:p>
            <a:r>
              <a:rPr lang="zh-CN" altLang="en-US" dirty="0" smtClean="0"/>
              <a:t>不同文化背景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2332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z="3600" dirty="0"/>
              <a:t>第二章 </a:t>
            </a:r>
            <a:r>
              <a:rPr lang="zh-CN" altLang="en-US" sz="3600" dirty="0" smtClean="0"/>
              <a:t> 交谈</a:t>
            </a:r>
            <a:r>
              <a:rPr lang="zh-CN" altLang="en-US" sz="3600" dirty="0"/>
              <a:t>内容</a:t>
            </a:r>
          </a:p>
        </p:txBody>
      </p:sp>
      <p:sp>
        <p:nvSpPr>
          <p:cNvPr id="6" name="副标题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8001000" y="0"/>
            <a:ext cx="2667000" cy="228600"/>
          </a:xfrm>
        </p:spPr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05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交谈的主要内容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sz="half" idx="1"/>
          </p:nvPr>
        </p:nvSpPr>
        <p:spPr>
          <a:xfrm>
            <a:off x="771797" y="1629046"/>
            <a:ext cx="5191500" cy="4876800"/>
          </a:xfrm>
        </p:spPr>
        <p:txBody>
          <a:bodyPr/>
          <a:lstStyle/>
          <a:p>
            <a:pPr lvl="1" eaLnBrk="1" hangingPunct="1"/>
            <a:r>
              <a:rPr lang="zh-CN" altLang="en-US" sz="2600" dirty="0"/>
              <a:t>一般资料</a:t>
            </a:r>
            <a:endParaRPr lang="en-US" altLang="zh-CN" sz="2600" dirty="0"/>
          </a:p>
          <a:p>
            <a:pPr lvl="1" eaLnBrk="1" hangingPunct="1"/>
            <a:r>
              <a:rPr lang="zh-CN" altLang="en-US" sz="2600" dirty="0"/>
              <a:t>入院原因</a:t>
            </a:r>
            <a:endParaRPr lang="en-US" altLang="zh-CN" sz="2600" dirty="0"/>
          </a:p>
          <a:p>
            <a:pPr lvl="1" eaLnBrk="1" hangingPunct="1"/>
            <a:r>
              <a:rPr lang="zh-CN" altLang="en-US" sz="2600" dirty="0"/>
              <a:t>日常生活型态及自理能力</a:t>
            </a:r>
            <a:endParaRPr lang="en-US" altLang="zh-CN" sz="2600" dirty="0"/>
          </a:p>
          <a:p>
            <a:pPr lvl="1" eaLnBrk="1" hangingPunct="1"/>
            <a:r>
              <a:rPr lang="zh-CN" altLang="en-US" sz="2600" dirty="0"/>
              <a:t>既往史</a:t>
            </a:r>
          </a:p>
          <a:p>
            <a:pPr lvl="1" eaLnBrk="1" hangingPunct="1"/>
            <a:r>
              <a:rPr lang="zh-CN" altLang="en-US" sz="2600" dirty="0"/>
              <a:t>个人史</a:t>
            </a:r>
            <a:endParaRPr lang="en-US" altLang="zh-CN" sz="2600" dirty="0"/>
          </a:p>
          <a:p>
            <a:pPr lvl="1" eaLnBrk="1" hangingPunct="1"/>
            <a:r>
              <a:rPr lang="zh-CN" altLang="en-US" sz="2600" dirty="0"/>
              <a:t>过敏史</a:t>
            </a:r>
            <a:endParaRPr lang="en-US" altLang="zh-CN" sz="2600" dirty="0"/>
          </a:p>
          <a:p>
            <a:pPr lvl="1" eaLnBrk="1" hangingPunct="1"/>
            <a:r>
              <a:rPr lang="zh-CN" altLang="en-US" sz="2600" dirty="0"/>
              <a:t>家族史</a:t>
            </a:r>
            <a:endParaRPr lang="en-US" altLang="zh-CN" sz="2600" dirty="0"/>
          </a:p>
          <a:p>
            <a:pPr lvl="1" eaLnBrk="1" hangingPunct="1"/>
            <a:r>
              <a:rPr lang="zh-CN" altLang="en-US" sz="2600" dirty="0"/>
              <a:t>心理社会状况</a:t>
            </a:r>
          </a:p>
          <a:p>
            <a:pPr lvl="1" eaLnBrk="1" hangingPunct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4357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一、一般资料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08223" y="1546931"/>
            <a:ext cx="11480800" cy="4876800"/>
          </a:xfrm>
        </p:spPr>
        <p:txBody>
          <a:bodyPr/>
          <a:lstStyle/>
          <a:p>
            <a:r>
              <a:rPr lang="zh-CN" altLang="en-US" dirty="0" smtClean="0"/>
              <a:t>姓名</a:t>
            </a:r>
            <a:r>
              <a:rPr lang="zh-CN" altLang="en-US" dirty="0"/>
              <a:t>、性别、年龄、受</a:t>
            </a:r>
            <a:r>
              <a:rPr lang="zh-CN" altLang="en-US" dirty="0" smtClean="0"/>
              <a:t>教育程度、职业等</a:t>
            </a:r>
            <a:endParaRPr lang="en-US" altLang="zh-CN" dirty="0" smtClean="0"/>
          </a:p>
          <a:p>
            <a:pPr lvl="1"/>
            <a:r>
              <a:rPr altLang="en-US" dirty="0" smtClean="0"/>
              <a:t>可有助于分析护理对象可能存在的健康问题</a:t>
            </a:r>
            <a:endParaRPr lang="en-US" altLang="en-US" dirty="0" smtClean="0"/>
          </a:p>
          <a:p>
            <a:r>
              <a:rPr lang="zh-CN" altLang="en-US" dirty="0" smtClean="0"/>
              <a:t>通讯地址、电话、联系人及联系方式等</a:t>
            </a:r>
            <a:endParaRPr lang="en-US" altLang="zh-CN" dirty="0" smtClean="0"/>
          </a:p>
          <a:p>
            <a:pPr lvl="1"/>
            <a:r>
              <a:rPr altLang="en-US" dirty="0" smtClean="0"/>
              <a:t>便于与家人的联系与随访</a:t>
            </a:r>
            <a:endParaRPr lang="en-US" altLang="zh-CN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8" name="圆角矩形 7"/>
          <p:cNvSpPr/>
          <p:nvPr/>
        </p:nvSpPr>
        <p:spPr>
          <a:xfrm>
            <a:off x="3187664" y="4365488"/>
            <a:ext cx="5143536" cy="50006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ctr"/>
            <a:r>
              <a:rPr lang="zh-CN" altLang="en-US" sz="2400" dirty="0">
                <a:solidFill>
                  <a:srgbClr val="7030A0"/>
                </a:solidFill>
                <a:latin typeface="黑体" pitchFamily="2" charset="-122"/>
                <a:ea typeface="黑体" pitchFamily="2" charset="-122"/>
              </a:rPr>
              <a:t>若已有明确信息，可不必重复询问！</a:t>
            </a:r>
          </a:p>
        </p:txBody>
      </p:sp>
    </p:spTree>
    <p:extLst>
      <p:ext uri="{BB962C8B-B14F-4D97-AF65-F5344CB8AC3E}">
        <p14:creationId xmlns:p14="http://schemas.microsoft.com/office/powerpoint/2010/main" xmlns="" val="34883039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二、入院原因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152" y="1546931"/>
            <a:ext cx="10072295" cy="4876800"/>
          </a:xfrm>
        </p:spPr>
        <p:txBody>
          <a:bodyPr/>
          <a:lstStyle/>
          <a:p>
            <a:r>
              <a:rPr lang="zh-CN" altLang="en-US" dirty="0" smtClean="0"/>
              <a:t>主诉</a:t>
            </a:r>
          </a:p>
          <a:p>
            <a:pPr eaLnBrk="1" hangingPunct="1">
              <a:buFont typeface="Wingdings 2" pitchFamily="18" charset="2"/>
              <a:buNone/>
            </a:pPr>
            <a:r>
              <a:rPr lang="zh-CN" altLang="en-US" dirty="0" smtClean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    患者感觉</a:t>
            </a:r>
            <a:r>
              <a:rPr lang="zh-CN" altLang="en-US" dirty="0" smtClean="0">
                <a:solidFill>
                  <a:srgbClr val="C00000"/>
                </a:solidFill>
                <a:latin typeface="隶书" pitchFamily="49" charset="-122"/>
                <a:ea typeface="隶书" pitchFamily="49" charset="-122"/>
              </a:rPr>
              <a:t>最痛苦</a:t>
            </a:r>
            <a:r>
              <a:rPr lang="zh-CN" altLang="en-US" dirty="0" smtClean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或</a:t>
            </a:r>
            <a:r>
              <a:rPr lang="zh-CN" altLang="en-US" dirty="0" smtClean="0">
                <a:solidFill>
                  <a:srgbClr val="C00000"/>
                </a:solidFill>
                <a:latin typeface="隶书" pitchFamily="49" charset="-122"/>
                <a:ea typeface="隶书" pitchFamily="49" charset="-122"/>
              </a:rPr>
              <a:t>最主要</a:t>
            </a:r>
            <a:r>
              <a:rPr lang="zh-CN" altLang="en-US" dirty="0" smtClean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的</a:t>
            </a:r>
            <a:r>
              <a:rPr lang="en-US" altLang="en-US" dirty="0" smtClean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1</a:t>
            </a:r>
            <a:r>
              <a:rPr lang="zh-CN" altLang="en-US" dirty="0" smtClean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个或</a:t>
            </a:r>
            <a:r>
              <a:rPr lang="en-US" altLang="en-US" dirty="0" smtClean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2</a:t>
            </a:r>
            <a:r>
              <a:rPr lang="zh-CN" altLang="en-US" dirty="0" smtClean="0">
                <a:solidFill>
                  <a:srgbClr val="0000CC"/>
                </a:solidFill>
                <a:latin typeface="仿宋_GB2312" pitchFamily="49" charset="-122"/>
                <a:ea typeface="仿宋_GB2312" pitchFamily="49" charset="-122"/>
              </a:rPr>
              <a:t>～</a:t>
            </a:r>
            <a:r>
              <a:rPr lang="en-US" altLang="en-US" dirty="0" smtClean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3</a:t>
            </a:r>
            <a:r>
              <a:rPr lang="zh-CN" altLang="en-US" dirty="0" smtClean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个症状或体征及其经过时间，也是本次就诊的主要原因</a:t>
            </a:r>
            <a:r>
              <a:rPr lang="zh-CN" altLang="en-US" dirty="0" smtClean="0">
                <a:latin typeface="隶书" pitchFamily="49" charset="-122"/>
                <a:ea typeface="隶书" pitchFamily="49" charset="-122"/>
              </a:rPr>
              <a:t>。</a:t>
            </a:r>
            <a:endParaRPr lang="en-US" altLang="zh-CN" dirty="0" smtClean="0">
              <a:latin typeface="隶书" pitchFamily="49" charset="-122"/>
              <a:ea typeface="隶书" pitchFamily="49" charset="-122"/>
            </a:endParaRPr>
          </a:p>
          <a:p>
            <a:pPr lvl="1" eaLnBrk="1" hangingPunct="1">
              <a:buFont typeface="Wingdings 2" pitchFamily="18" charset="2"/>
              <a:buNone/>
            </a:pPr>
            <a:endParaRPr lang="en-US" altLang="zh-CN" dirty="0" smtClean="0">
              <a:latin typeface="隶书" pitchFamily="49" charset="-122"/>
              <a:ea typeface="隶书" pitchFamily="49" charset="-122"/>
            </a:endParaRPr>
          </a:p>
          <a:p>
            <a:pPr lvl="1" eaLnBrk="1" hangingPunct="1">
              <a:buFont typeface="Wingdings 2" pitchFamily="18" charset="2"/>
              <a:buNone/>
            </a:pPr>
            <a:r>
              <a:rPr lang="zh-CN" altLang="en-US" dirty="0" smtClean="0">
                <a:latin typeface="隶书" pitchFamily="49" charset="-122"/>
                <a:ea typeface="隶书" pitchFamily="49" charset="-122"/>
              </a:rPr>
              <a:t>示例：</a:t>
            </a:r>
            <a:endParaRPr lang="en-US" altLang="zh-CN" dirty="0" smtClean="0">
              <a:latin typeface="隶书" pitchFamily="49" charset="-122"/>
              <a:ea typeface="隶书" pitchFamily="49" charset="-122"/>
            </a:endParaRPr>
          </a:p>
          <a:p>
            <a:pPr lvl="2" eaLnBrk="1" hangingPunct="1"/>
            <a:r>
              <a:rPr dirty="0" smtClean="0">
                <a:latin typeface="宋体" pitchFamily="2" charset="-122"/>
              </a:rPr>
              <a:t>发热、咳嗽</a:t>
            </a:r>
            <a:r>
              <a:rPr lang="en-US" altLang="zh-CN" b="1" dirty="0" smtClean="0">
                <a:latin typeface="宋体" pitchFamily="2" charset="-122"/>
              </a:rPr>
              <a:t>3</a:t>
            </a:r>
            <a:r>
              <a:rPr dirty="0" smtClean="0">
                <a:latin typeface="宋体" pitchFamily="2" charset="-122"/>
              </a:rPr>
              <a:t>天</a:t>
            </a:r>
          </a:p>
          <a:p>
            <a:pPr lvl="2" eaLnBrk="1" hangingPunct="1"/>
            <a:r>
              <a:rPr dirty="0" smtClean="0">
                <a:latin typeface="宋体" pitchFamily="2" charset="-122"/>
              </a:rPr>
              <a:t>劳累后心悸、气短</a:t>
            </a:r>
            <a:r>
              <a:rPr lang="en-US" altLang="zh-CN" b="1" dirty="0" smtClean="0">
                <a:latin typeface="宋体" pitchFamily="2" charset="-122"/>
              </a:rPr>
              <a:t>7</a:t>
            </a:r>
            <a:r>
              <a:rPr dirty="0" smtClean="0">
                <a:latin typeface="宋体" pitchFamily="2" charset="-122"/>
              </a:rPr>
              <a:t>年，下肢水肿</a:t>
            </a:r>
            <a:r>
              <a:rPr lang="en-US" altLang="zh-CN" b="1" dirty="0" smtClean="0">
                <a:latin typeface="宋体" pitchFamily="2" charset="-122"/>
              </a:rPr>
              <a:t>4</a:t>
            </a:r>
            <a:r>
              <a:rPr dirty="0" smtClean="0">
                <a:latin typeface="宋体" pitchFamily="2" charset="-122"/>
              </a:rPr>
              <a:t>天</a:t>
            </a:r>
          </a:p>
          <a:p>
            <a:pPr lvl="2" eaLnBrk="1" hangingPunct="1"/>
            <a:r>
              <a:rPr dirty="0" smtClean="0">
                <a:latin typeface="宋体" pitchFamily="2" charset="-122"/>
              </a:rPr>
              <a:t>胸</a:t>
            </a:r>
            <a:r>
              <a:rPr lang="zh-CN" altLang="en-US" dirty="0" smtClean="0">
                <a:latin typeface="宋体" pitchFamily="2" charset="-122"/>
              </a:rPr>
              <a:t>部</a:t>
            </a:r>
            <a:r>
              <a:rPr lang="en-US" altLang="zh-CN" dirty="0" smtClean="0">
                <a:latin typeface="宋体" pitchFamily="2" charset="-122"/>
              </a:rPr>
              <a:t>X</a:t>
            </a:r>
            <a:r>
              <a:rPr lang="zh-CN" altLang="en-US" dirty="0" smtClean="0">
                <a:latin typeface="宋体" pitchFamily="2" charset="-122"/>
              </a:rPr>
              <a:t>线</a:t>
            </a:r>
            <a:r>
              <a:rPr dirty="0" smtClean="0">
                <a:latin typeface="宋体" pitchFamily="2" charset="-122"/>
              </a:rPr>
              <a:t>片发现右肺阴影</a:t>
            </a:r>
            <a:r>
              <a:rPr lang="en-US" altLang="zh-CN" b="1" dirty="0" smtClean="0">
                <a:latin typeface="宋体" pitchFamily="2" charset="-122"/>
              </a:rPr>
              <a:t>1</a:t>
            </a:r>
            <a:r>
              <a:rPr dirty="0" smtClean="0">
                <a:latin typeface="宋体" pitchFamily="2" charset="-122"/>
              </a:rPr>
              <a:t>周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974174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二、入院原因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98236" y="1713186"/>
            <a:ext cx="11480800" cy="48768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zh-CN" altLang="en-US" sz="2800" dirty="0"/>
              <a:t>现病史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sz="2400" dirty="0" smtClean="0">
                <a:latin typeface="+mj-ea"/>
              </a:rPr>
              <a:t>起病情况</a:t>
            </a:r>
            <a:r>
              <a:rPr lang="zh-CN" altLang="en-US" sz="2400" dirty="0" smtClean="0">
                <a:latin typeface="+mj-ea"/>
              </a:rPr>
              <a:t>与患病时间</a:t>
            </a:r>
            <a:endParaRPr sz="2400" dirty="0">
              <a:latin typeface="+mj-ea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sz="2400" dirty="0">
                <a:latin typeface="+mj-ea"/>
              </a:rPr>
              <a:t>主要症状的特点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sz="2400" dirty="0">
                <a:latin typeface="+mj-ea"/>
              </a:rPr>
              <a:t>出现部位、性质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sz="2400" dirty="0">
                <a:latin typeface="+mj-ea"/>
              </a:rPr>
              <a:t>发生频率、持续时间、程度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sz="2400" dirty="0">
                <a:latin typeface="+mj-ea"/>
              </a:rPr>
              <a:t>诱发、加重或缓解的因素等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sz="2400" dirty="0">
                <a:latin typeface="+mj-ea"/>
              </a:rPr>
              <a:t>伴随症状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sz="2400" dirty="0">
                <a:latin typeface="+mj-ea"/>
              </a:rPr>
              <a:t>病情的发展演变过程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sz="2400" dirty="0" smtClean="0">
                <a:latin typeface="+mj-ea"/>
              </a:rPr>
              <a:t>所采取的措施及其效果</a:t>
            </a:r>
            <a:endParaRPr sz="2400" dirty="0">
              <a:latin typeface="+mj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65791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三、日常生活型态及自理能力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 2" pitchFamily="18" charset="2"/>
              <a:buNone/>
            </a:pPr>
            <a:r>
              <a:rPr lang="en-US" altLang="zh-CN" dirty="0" smtClean="0">
                <a:solidFill>
                  <a:srgbClr val="0000CC"/>
                </a:solidFill>
                <a:latin typeface="Arial" charset="0"/>
              </a:rPr>
              <a:t>——</a:t>
            </a:r>
            <a:r>
              <a:rPr lang="zh-CN" altLang="en-US" dirty="0" smtClean="0">
                <a:solidFill>
                  <a:srgbClr val="0000CC"/>
                </a:solidFill>
                <a:ea typeface="楷体_GB2312" pitchFamily="49" charset="-122"/>
              </a:rPr>
              <a:t>注意患病前后的变化</a:t>
            </a:r>
          </a:p>
          <a:p>
            <a:r>
              <a:rPr lang="zh-CN" altLang="en-US" sz="2800" dirty="0"/>
              <a:t>饮食与营养型态</a:t>
            </a:r>
          </a:p>
          <a:p>
            <a:pPr lvl="1"/>
            <a:r>
              <a:rPr dirty="0"/>
              <a:t>饮食习惯（餐次、量、荤素搭配等）</a:t>
            </a:r>
          </a:p>
          <a:p>
            <a:pPr lvl="1"/>
            <a:r>
              <a:rPr dirty="0"/>
              <a:t>饮水习惯</a:t>
            </a:r>
          </a:p>
          <a:p>
            <a:pPr lvl="1"/>
            <a:r>
              <a:rPr dirty="0"/>
              <a:t>营养状况</a:t>
            </a:r>
          </a:p>
          <a:p>
            <a:r>
              <a:rPr lang="zh-CN" altLang="en-US" sz="2800" dirty="0"/>
              <a:t>排泄型态</a:t>
            </a:r>
          </a:p>
          <a:p>
            <a:pPr lvl="1"/>
            <a:r>
              <a:rPr dirty="0"/>
              <a:t>大便的规律、次数、性状、量，有无排便异常等</a:t>
            </a:r>
          </a:p>
          <a:p>
            <a:pPr lvl="1"/>
            <a:r>
              <a:rPr dirty="0"/>
              <a:t>小便的次数、性状、量，</a:t>
            </a:r>
            <a:r>
              <a:rPr dirty="0" smtClean="0"/>
              <a:t>有无排尿异常等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967883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三、日常生活型态及自理能力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6400" y="1640450"/>
            <a:ext cx="11480800" cy="4084942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休息与睡眠型态</a:t>
            </a:r>
          </a:p>
          <a:p>
            <a:pPr lvl="1" eaLnBrk="1" hangingPunct="1"/>
            <a:r>
              <a:rPr dirty="0"/>
              <a:t>睡眠习惯、质量</a:t>
            </a:r>
          </a:p>
          <a:p>
            <a:pPr lvl="1" eaLnBrk="1" hangingPunct="1"/>
            <a:r>
              <a:rPr dirty="0"/>
              <a:t>有无睡眠困难及辅助睡眠等</a:t>
            </a:r>
          </a:p>
          <a:p>
            <a:pPr eaLnBrk="1" hangingPunct="1"/>
            <a:r>
              <a:rPr lang="zh-CN" altLang="en-US" dirty="0" smtClean="0"/>
              <a:t>自理能力及日常活动</a:t>
            </a:r>
          </a:p>
          <a:p>
            <a:pPr lvl="1" eaLnBrk="1" hangingPunct="1"/>
            <a:r>
              <a:rPr dirty="0"/>
              <a:t>日常生活的自理能力（有无受限、受限的原因、表现等）</a:t>
            </a:r>
          </a:p>
          <a:p>
            <a:pPr lvl="1" eaLnBrk="1" hangingPunct="1"/>
            <a:r>
              <a:rPr dirty="0"/>
              <a:t>锻炼与休闲习惯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155265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四、</a:t>
            </a:r>
            <a:r>
              <a:rPr lang="zh-CN" altLang="en-US" dirty="0"/>
              <a:t>既往史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既往健康状况</a:t>
            </a:r>
          </a:p>
          <a:p>
            <a:pPr eaLnBrk="1" hangingPunct="1"/>
            <a:r>
              <a:rPr lang="zh-CN" altLang="en-US" dirty="0" smtClean="0"/>
              <a:t>所患疾病及其转归</a:t>
            </a:r>
          </a:p>
          <a:p>
            <a:pPr eaLnBrk="1" hangingPunct="1"/>
            <a:r>
              <a:rPr lang="zh-CN" altLang="en-US" dirty="0" smtClean="0"/>
              <a:t>外伤、手术及住院经历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738414" y="3500439"/>
            <a:ext cx="63579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隶书" pitchFamily="49" charset="-122"/>
                <a:ea typeface="隶书" pitchFamily="49" charset="-122"/>
              </a:rPr>
              <a:t>    对于高血压、糖尿病等慢性病，一定注意询问其自我管理行为，如是否采取了相应的</a:t>
            </a:r>
            <a:r>
              <a:rPr lang="zh-CN" altLang="en-US" sz="2800" dirty="0" smtClean="0">
                <a:latin typeface="隶书" pitchFamily="49" charset="-122"/>
                <a:ea typeface="隶书" pitchFamily="49" charset="-122"/>
              </a:rPr>
              <a:t>措施及其</a:t>
            </a:r>
            <a:r>
              <a:rPr lang="zh-CN" altLang="en-US" sz="2800" dirty="0">
                <a:latin typeface="隶书" pitchFamily="49" charset="-122"/>
                <a:ea typeface="隶书" pitchFamily="49" charset="-122"/>
              </a:rPr>
              <a:t>效果等。</a:t>
            </a:r>
          </a:p>
        </p:txBody>
      </p:sp>
    </p:spTree>
    <p:extLst>
      <p:ext uri="{BB962C8B-B14F-4D97-AF65-F5344CB8AC3E}">
        <p14:creationId xmlns:p14="http://schemas.microsoft.com/office/powerpoint/2010/main" xmlns="" val="3289370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311728" y="2484293"/>
            <a:ext cx="6908800" cy="2286000"/>
          </a:xfrm>
        </p:spPr>
        <p:txBody>
          <a:bodyPr/>
          <a:lstStyle/>
          <a:p>
            <a:r>
              <a:rPr lang="zh-CN" altLang="en-US" sz="3600" dirty="0"/>
              <a:t>第一章 交谈的原则</a:t>
            </a:r>
            <a:r>
              <a:rPr lang="en-US" altLang="zh-CN" sz="3600" dirty="0"/>
              <a:t/>
            </a:r>
            <a:br>
              <a:rPr lang="en-US" altLang="zh-CN" sz="3600" dirty="0"/>
            </a:br>
            <a:r>
              <a:rPr lang="en-US" altLang="zh-CN" sz="3600" dirty="0"/>
              <a:t>          </a:t>
            </a:r>
            <a:r>
              <a:rPr lang="zh-CN" altLang="en-US" sz="3600" dirty="0"/>
              <a:t>与技巧</a:t>
            </a:r>
          </a:p>
        </p:txBody>
      </p:sp>
      <p:sp>
        <p:nvSpPr>
          <p:cNvPr id="6" name="副标题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8001000" y="0"/>
            <a:ext cx="2667000" cy="228600"/>
          </a:xfrm>
        </p:spPr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861425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五、个人史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sz="2800" dirty="0"/>
              <a:t>出生及成长情况</a:t>
            </a:r>
          </a:p>
          <a:p>
            <a:pPr lvl="1" eaLnBrk="1" hangingPunct="1"/>
            <a:r>
              <a:rPr dirty="0"/>
              <a:t>出生地、居留地、居留时间、</a:t>
            </a:r>
            <a:r>
              <a:rPr dirty="0" smtClean="0"/>
              <a:t>有无疫区居住史及传染</a:t>
            </a:r>
            <a:r>
              <a:rPr lang="zh-CN" altLang="en-US" dirty="0" smtClean="0"/>
              <a:t>患者</a:t>
            </a:r>
            <a:r>
              <a:rPr dirty="0" smtClean="0"/>
              <a:t>接触史等</a:t>
            </a:r>
            <a:endParaRPr dirty="0"/>
          </a:p>
          <a:p>
            <a:pPr eaLnBrk="1" hangingPunct="1"/>
            <a:r>
              <a:rPr lang="zh-CN" altLang="en-US" sz="2800" dirty="0"/>
              <a:t>月经史</a:t>
            </a:r>
          </a:p>
          <a:p>
            <a:pPr eaLnBrk="1" hangingPunct="1"/>
            <a:r>
              <a:rPr lang="zh-CN" altLang="en-US" sz="2800" dirty="0"/>
              <a:t>婚育史</a:t>
            </a:r>
          </a:p>
          <a:p>
            <a:pPr lvl="1" eaLnBrk="1" hangingPunct="1"/>
            <a:r>
              <a:rPr dirty="0"/>
              <a:t>结婚年龄、爱人健康状况（因何病死亡）</a:t>
            </a:r>
          </a:p>
          <a:p>
            <a:pPr lvl="1" eaLnBrk="1" hangingPunct="1"/>
            <a:r>
              <a:rPr dirty="0"/>
              <a:t>妊娠与生育次数，有无流产、死产、手术产及计划生育状况等。</a:t>
            </a:r>
          </a:p>
          <a:p>
            <a:pPr eaLnBrk="1" hangingPunct="1"/>
            <a:r>
              <a:rPr lang="zh-CN" altLang="en-US" sz="2800" dirty="0"/>
              <a:t>嗜好</a:t>
            </a:r>
          </a:p>
          <a:p>
            <a:pPr lvl="1" eaLnBrk="1" hangingPunct="1"/>
            <a:r>
              <a:rPr dirty="0"/>
              <a:t>烟、酒及麻醉品等（</a:t>
            </a:r>
            <a:r>
              <a:rPr dirty="0">
                <a:solidFill>
                  <a:srgbClr val="CC0099"/>
                </a:solidFill>
                <a:ea typeface="隶书" pitchFamily="49" charset="-122"/>
              </a:rPr>
              <a:t>时间、频率、量等</a:t>
            </a:r>
            <a:r>
              <a:rPr dirty="0" smtClean="0"/>
              <a:t>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913157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六、过敏史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6400" y="1494977"/>
            <a:ext cx="114808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dirty="0" smtClean="0"/>
              <a:t>食物</a:t>
            </a:r>
            <a:r>
              <a:rPr dirty="0"/>
              <a:t>、</a:t>
            </a:r>
            <a:r>
              <a:rPr dirty="0" smtClean="0"/>
              <a:t>药物等</a:t>
            </a:r>
            <a:r>
              <a:rPr lang="zh-CN" altLang="en-US" dirty="0" smtClean="0"/>
              <a:t>过敏情况</a:t>
            </a:r>
            <a:endParaRPr dirty="0"/>
          </a:p>
          <a:p>
            <a:pPr lvl="1">
              <a:buNone/>
              <a:defRPr/>
            </a:pPr>
            <a:r>
              <a:rPr sz="3200" dirty="0">
                <a:solidFill>
                  <a:srgbClr val="CC0099"/>
                </a:solidFill>
              </a:rPr>
              <a:t>注意：</a:t>
            </a:r>
            <a:endParaRPr lang="en-US" sz="3200" dirty="0">
              <a:solidFill>
                <a:srgbClr val="CC0099"/>
              </a:solidFill>
            </a:endParaRPr>
          </a:p>
          <a:p>
            <a:pPr lvl="2">
              <a:buNone/>
              <a:defRPr/>
            </a:pPr>
            <a:r>
              <a:rPr sz="2800" dirty="0"/>
              <a:t>若有过敏情况，应问清具体的过敏表现等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71641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七、家族史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9006" y="1494977"/>
            <a:ext cx="11480800" cy="4876800"/>
          </a:xfrm>
        </p:spPr>
        <p:txBody>
          <a:bodyPr/>
          <a:lstStyle/>
          <a:p>
            <a:pPr marL="342900" lvl="1" indent="-342900">
              <a:buClr>
                <a:schemeClr val="hlink"/>
              </a:buClr>
              <a:buFont typeface="Wingdings" pitchFamily="2" charset="2"/>
              <a:buChar char="v"/>
            </a:pPr>
            <a:r>
              <a:rPr dirty="0" smtClean="0">
                <a:sym typeface="Wingdings 2" pitchFamily="18" charset="2"/>
              </a:rPr>
              <a:t>直系亲属：父母</a:t>
            </a:r>
            <a:r>
              <a:rPr dirty="0">
                <a:sym typeface="Wingdings 2" pitchFamily="18" charset="2"/>
              </a:rPr>
              <a:t>、兄弟</a:t>
            </a:r>
            <a:r>
              <a:rPr dirty="0"/>
              <a:t>、</a:t>
            </a:r>
            <a:r>
              <a:rPr dirty="0" smtClean="0"/>
              <a:t>姐妹及子女的健康与患病状况</a:t>
            </a:r>
            <a:endParaRPr lang="en-US" dirty="0" smtClean="0"/>
          </a:p>
          <a:p>
            <a:pPr marL="342900" lvl="1" indent="-342900">
              <a:buClr>
                <a:schemeClr val="hlink"/>
              </a:buClr>
              <a:buFont typeface="Wingdings" pitchFamily="2" charset="2"/>
              <a:buChar char="v"/>
            </a:pPr>
            <a:r>
              <a:rPr dirty="0" smtClean="0"/>
              <a:t>尤其应注意询问有无遗传性</a:t>
            </a:r>
            <a:r>
              <a:rPr dirty="0"/>
              <a:t>、家族性、</a:t>
            </a:r>
            <a:r>
              <a:rPr dirty="0" smtClean="0"/>
              <a:t>传染性疾病或同样疾病病史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6345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八、心理社会状况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情绪状态</a:t>
            </a:r>
            <a:endParaRPr lang="en-US" altLang="zh-CN" dirty="0" smtClean="0"/>
          </a:p>
          <a:p>
            <a:pPr lvl="1" eaLnBrk="1" hangingPunct="1"/>
            <a:r>
              <a:rPr dirty="0" smtClean="0"/>
              <a:t>询问其内心感受</a:t>
            </a:r>
            <a:endParaRPr lang="en-US" dirty="0" smtClean="0"/>
          </a:p>
          <a:p>
            <a:pPr lvl="1" eaLnBrk="1" hangingPunct="1"/>
            <a:r>
              <a:rPr dirty="0" smtClean="0"/>
              <a:t>观察其表情及行为等</a:t>
            </a:r>
            <a:endParaRPr lang="en-US" dirty="0" smtClean="0"/>
          </a:p>
          <a:p>
            <a:pPr lvl="1" eaLnBrk="1" hangingPunct="1"/>
            <a:r>
              <a:rPr dirty="0"/>
              <a:t>必要时</a:t>
            </a:r>
            <a:r>
              <a:rPr dirty="0" smtClean="0"/>
              <a:t>，</a:t>
            </a:r>
            <a:r>
              <a:rPr dirty="0"/>
              <a:t>可进行相应的量表测定</a:t>
            </a:r>
            <a:endParaRPr lang="en-US" altLang="zh-CN" dirty="0" smtClean="0"/>
          </a:p>
          <a:p>
            <a:pPr eaLnBrk="1" hangingPunct="1"/>
            <a:r>
              <a:rPr lang="zh-CN" altLang="en-US" dirty="0" smtClean="0"/>
              <a:t>对所患疾病的认识</a:t>
            </a:r>
            <a:endParaRPr lang="en-US" altLang="zh-CN" dirty="0" smtClean="0"/>
          </a:p>
          <a:p>
            <a:pPr marL="742950" lvl="2" indent="-342900" eaLnBrk="1" hangingPunct="1">
              <a:buClr>
                <a:schemeClr val="hlink"/>
              </a:buClr>
              <a:buFont typeface="Wingdings" pitchFamily="2" charset="2"/>
              <a:buChar char="v"/>
            </a:pPr>
            <a:r>
              <a:rPr dirty="0" smtClean="0"/>
              <a:t>对所患疾病的发生</a:t>
            </a:r>
            <a:r>
              <a:rPr dirty="0"/>
              <a:t>、</a:t>
            </a:r>
            <a:r>
              <a:rPr dirty="0" smtClean="0"/>
              <a:t>预防及康复等知识的了解情况及行为</a:t>
            </a:r>
            <a:endParaRPr lang="zh-CN" altLang="en-US" dirty="0" smtClean="0"/>
          </a:p>
          <a:p>
            <a:pPr eaLnBrk="1" hangingPunct="1"/>
            <a:r>
              <a:rPr lang="zh-CN" altLang="en-US" dirty="0" smtClean="0"/>
              <a:t>应激与应对能力</a:t>
            </a:r>
            <a:endParaRPr lang="en-US" altLang="zh-CN" dirty="0" smtClean="0"/>
          </a:p>
          <a:p>
            <a:pPr lvl="1" eaLnBrk="1" hangingPunct="1"/>
            <a:r>
              <a:rPr dirty="0"/>
              <a:t>平素的应对方式</a:t>
            </a:r>
          </a:p>
          <a:p>
            <a:pPr lvl="1" eaLnBrk="1" hangingPunct="1"/>
            <a:r>
              <a:rPr dirty="0"/>
              <a:t>近期有无重大应激事件及应对情况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59453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八、心理社会状况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社会支持系统</a:t>
            </a:r>
          </a:p>
          <a:p>
            <a:pPr lvl="1" eaLnBrk="1" hangingPunct="1">
              <a:lnSpc>
                <a:spcPct val="90000"/>
              </a:lnSpc>
            </a:pPr>
            <a:r>
              <a:rPr sz="3000" dirty="0"/>
              <a:t>家庭关系</a:t>
            </a:r>
          </a:p>
          <a:p>
            <a:pPr lvl="2" eaLnBrk="1" hangingPunct="1">
              <a:lnSpc>
                <a:spcPct val="90000"/>
              </a:lnSpc>
            </a:pPr>
            <a:r>
              <a:rPr dirty="0"/>
              <a:t>家庭成员的构成、成员间的关系等</a:t>
            </a:r>
          </a:p>
          <a:p>
            <a:pPr lvl="1" eaLnBrk="1" hangingPunct="1">
              <a:lnSpc>
                <a:spcPct val="90000"/>
              </a:lnSpc>
            </a:pPr>
            <a:r>
              <a:rPr sz="3000" dirty="0"/>
              <a:t>社交状况</a:t>
            </a:r>
          </a:p>
          <a:p>
            <a:pPr lvl="2" eaLnBrk="1" hangingPunct="1">
              <a:lnSpc>
                <a:spcPct val="90000"/>
              </a:lnSpc>
            </a:pPr>
            <a:r>
              <a:rPr dirty="0"/>
              <a:t>家庭以外的人际关系与交往情况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dirty="0" smtClean="0"/>
              <a:t>生活与工作环境</a:t>
            </a:r>
            <a:endParaRPr lang="en-US" altLang="zh-CN" dirty="0" smtClean="0"/>
          </a:p>
          <a:p>
            <a:pPr lvl="1" eaLnBrk="1" hangingPunct="1">
              <a:lnSpc>
                <a:spcPct val="90000"/>
              </a:lnSpc>
            </a:pPr>
            <a:r>
              <a:rPr dirty="0"/>
              <a:t>卫生状况、健身设施等</a:t>
            </a:r>
          </a:p>
          <a:p>
            <a:pPr lvl="1" eaLnBrk="1" hangingPunct="1">
              <a:lnSpc>
                <a:spcPct val="90000"/>
              </a:lnSpc>
            </a:pPr>
            <a:r>
              <a:rPr dirty="0"/>
              <a:t>工种、工作环境、</a:t>
            </a:r>
            <a:r>
              <a:rPr dirty="0" smtClean="0"/>
              <a:t>与工业毒物接触的情况等</a:t>
            </a:r>
            <a:endParaRPr lang="zh-CN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zh-CN" altLang="en-US" dirty="0" smtClean="0"/>
              <a:t>经济状况</a:t>
            </a:r>
            <a:endParaRPr lang="en-US" altLang="zh-CN" dirty="0" smtClean="0"/>
          </a:p>
          <a:p>
            <a:pPr eaLnBrk="1" hangingPunct="1">
              <a:lnSpc>
                <a:spcPct val="90000"/>
              </a:lnSpc>
            </a:pPr>
            <a:r>
              <a:rPr lang="zh-CN" altLang="en-US" dirty="0"/>
              <a:t>文化评估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655859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思考题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latin typeface="+mj-ea"/>
                <a:ea typeface="+mj-ea"/>
              </a:rPr>
              <a:t>对于健康史你还有哪些想法？</a:t>
            </a:r>
            <a:endParaRPr lang="en-US" altLang="zh-CN" dirty="0" smtClean="0">
              <a:latin typeface="+mj-ea"/>
              <a:ea typeface="+mj-ea"/>
            </a:endParaRPr>
          </a:p>
          <a:p>
            <a:pPr lvl="1"/>
            <a:endParaRPr lang="en-US" altLang="zh-CN" dirty="0" smtClean="0">
              <a:latin typeface="+mj-ea"/>
              <a:ea typeface="+mj-ea"/>
            </a:endParaRPr>
          </a:p>
          <a:p>
            <a:r>
              <a:rPr lang="zh-CN" altLang="en-US" dirty="0" smtClean="0">
                <a:latin typeface="+mj-ea"/>
                <a:ea typeface="+mj-ea"/>
              </a:rPr>
              <a:t>情景</a:t>
            </a:r>
            <a:endParaRPr lang="en-US" altLang="zh-CN" dirty="0" smtClean="0">
              <a:latin typeface="+mj-ea"/>
              <a:ea typeface="+mj-ea"/>
            </a:endParaRPr>
          </a:p>
          <a:p>
            <a:pPr lvl="1"/>
            <a:r>
              <a:rPr lang="zh-CN" altLang="en-US" dirty="0" smtClean="0">
                <a:latin typeface="+mj-ea"/>
                <a:ea typeface="+mj-ea"/>
              </a:rPr>
              <a:t>一位发热的患者前来就诊，请问你会重点收集哪些</a:t>
            </a:r>
            <a:r>
              <a:rPr altLang="en-US" dirty="0" smtClean="0">
                <a:latin typeface="+mj-ea"/>
                <a:ea typeface="+mj-ea"/>
              </a:rPr>
              <a:t>方面的</a:t>
            </a:r>
            <a:r>
              <a:rPr lang="zh-CN" altLang="en-US" dirty="0" smtClean="0">
                <a:latin typeface="+mj-ea"/>
                <a:ea typeface="+mj-ea"/>
              </a:rPr>
              <a:t>资料？</a:t>
            </a:r>
            <a:endParaRPr lang="zh-CN" altLang="en-US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286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一、交谈前的准备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0960" y="1640450"/>
            <a:ext cx="9376104" cy="3897905"/>
          </a:xfrm>
        </p:spPr>
        <p:txBody>
          <a:bodyPr/>
          <a:lstStyle/>
          <a:p>
            <a:pPr lvl="0"/>
            <a:r>
              <a:rPr lang="zh-CN" altLang="en-US" dirty="0"/>
              <a:t>交谈环境</a:t>
            </a:r>
            <a:endParaRPr lang="zh-CN" altLang="en-US" dirty="0" smtClean="0"/>
          </a:p>
          <a:p>
            <a:pPr lvl="0"/>
            <a:r>
              <a:rPr lang="zh-CN" altLang="en-US" dirty="0" smtClean="0"/>
              <a:t>交谈内容的准备</a:t>
            </a:r>
          </a:p>
          <a:p>
            <a:pPr lvl="0"/>
            <a:r>
              <a:rPr lang="zh-CN" altLang="en-US" dirty="0" smtClean="0"/>
              <a:t>预测可能出现的问题</a:t>
            </a:r>
            <a:endParaRPr lang="en-US" altLang="zh-CN" dirty="0" smtClean="0"/>
          </a:p>
          <a:p>
            <a:pPr lvl="0"/>
            <a:r>
              <a:rPr lang="zh-CN" altLang="en-US" dirty="0"/>
              <a:t>交谈</a:t>
            </a:r>
            <a:r>
              <a:rPr lang="zh-CN" altLang="en-US" dirty="0" smtClean="0"/>
              <a:t>时机的选择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100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二、交谈的一般原则与技巧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6400" y="1650841"/>
            <a:ext cx="11480800" cy="4022596"/>
          </a:xfrm>
        </p:spPr>
        <p:txBody>
          <a:bodyPr/>
          <a:lstStyle/>
          <a:p>
            <a:r>
              <a:rPr lang="zh-CN" altLang="en-US" dirty="0" smtClean="0"/>
              <a:t>交谈的基本原则</a:t>
            </a:r>
            <a:endParaRPr lang="en-US" altLang="zh-CN" dirty="0" smtClean="0"/>
          </a:p>
          <a:p>
            <a:pPr lvl="1">
              <a:defRPr/>
            </a:pPr>
            <a:r>
              <a:rPr lang="zh-CN" altLang="en-US" dirty="0" smtClean="0">
                <a:solidFill>
                  <a:srgbClr val="0000CC"/>
                </a:solidFill>
              </a:rPr>
              <a:t>高度的责任心、同情心</a:t>
            </a:r>
          </a:p>
          <a:p>
            <a:pPr lvl="1">
              <a:defRPr/>
            </a:pPr>
            <a:r>
              <a:rPr lang="zh-CN" altLang="en-US" dirty="0" smtClean="0">
                <a:solidFill>
                  <a:srgbClr val="0000CC"/>
                </a:solidFill>
              </a:rPr>
              <a:t>友好和谐的交谈环境与氛围</a:t>
            </a:r>
          </a:p>
          <a:p>
            <a:pPr lvl="1">
              <a:defRPr/>
            </a:pPr>
            <a:r>
              <a:rPr lang="zh-CN" altLang="en-US" dirty="0" smtClean="0">
                <a:solidFill>
                  <a:srgbClr val="0000CC"/>
                </a:solidFill>
              </a:rPr>
              <a:t>有目的收集资料的过程</a:t>
            </a:r>
          </a:p>
          <a:p>
            <a:pPr lvl="1">
              <a:defRPr/>
            </a:pPr>
            <a:r>
              <a:rPr lang="zh-CN" altLang="en-US" dirty="0" smtClean="0">
                <a:solidFill>
                  <a:srgbClr val="0000CC"/>
                </a:solidFill>
              </a:rPr>
              <a:t>充分运用语言及非语言沟通技巧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7476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二、交谈的一般原则与技巧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6400" y="1183250"/>
            <a:ext cx="11480800" cy="4876800"/>
          </a:xfrm>
        </p:spPr>
        <p:txBody>
          <a:bodyPr/>
          <a:lstStyle/>
          <a:p>
            <a:endParaRPr lang="en-US" altLang="zh-CN" dirty="0" smtClean="0"/>
          </a:p>
          <a:p>
            <a:r>
              <a:rPr lang="zh-CN" altLang="en-US" dirty="0" smtClean="0"/>
              <a:t>交谈过程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graphicFrame>
        <p:nvGraphicFramePr>
          <p:cNvPr id="5" name="内容占位符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05185401"/>
              </p:ext>
            </p:extLst>
          </p:nvPr>
        </p:nvGraphicFramePr>
        <p:xfrm>
          <a:off x="1987667" y="1889836"/>
          <a:ext cx="7405750" cy="3429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919601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二、交谈的一般原则与技巧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6400" y="1661231"/>
            <a:ext cx="11480800" cy="4116114"/>
          </a:xfrm>
        </p:spPr>
        <p:txBody>
          <a:bodyPr/>
          <a:lstStyle/>
          <a:p>
            <a:pPr lvl="0"/>
            <a:r>
              <a:rPr lang="zh-CN" altLang="en-US" dirty="0" smtClean="0"/>
              <a:t>交谈开始</a:t>
            </a:r>
            <a:endParaRPr lang="en-US" altLang="zh-CN" dirty="0" smtClean="0"/>
          </a:p>
          <a:p>
            <a:pPr lvl="1">
              <a:spcBef>
                <a:spcPct val="10000"/>
              </a:spcBef>
            </a:pPr>
            <a:r>
              <a:rPr lang="zh-CN" altLang="en-US" dirty="0" smtClean="0"/>
              <a:t>有礼貌地称呼对方</a:t>
            </a:r>
            <a:endParaRPr lang="en-US" altLang="zh-CN" dirty="0" smtClean="0"/>
          </a:p>
          <a:p>
            <a:pPr lvl="1">
              <a:spcBef>
                <a:spcPct val="10000"/>
              </a:spcBef>
            </a:pPr>
            <a:r>
              <a:rPr lang="zh-CN" altLang="en-US" dirty="0" smtClean="0"/>
              <a:t>自我介绍</a:t>
            </a:r>
            <a:endParaRPr lang="en-US" altLang="zh-CN" dirty="0" smtClean="0"/>
          </a:p>
          <a:p>
            <a:pPr lvl="1">
              <a:spcBef>
                <a:spcPct val="10000"/>
              </a:spcBef>
            </a:pPr>
            <a:r>
              <a:rPr lang="zh-CN" altLang="en-US" dirty="0" smtClean="0"/>
              <a:t>有关说明</a:t>
            </a:r>
            <a:endParaRPr lang="zh-CN" altLang="en-US" dirty="0"/>
          </a:p>
          <a:p>
            <a:pPr lvl="1">
              <a:spcBef>
                <a:spcPct val="10000"/>
              </a:spcBef>
            </a:pPr>
            <a:r>
              <a:rPr lang="zh-CN" altLang="en-US" dirty="0" smtClean="0"/>
              <a:t>进行一般性</a:t>
            </a:r>
            <a:r>
              <a:rPr lang="zh-CN" altLang="en-US" dirty="0"/>
              <a:t>交谈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82357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二、交谈的一般原则与技巧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6400" y="1682013"/>
            <a:ext cx="11480800" cy="4876800"/>
          </a:xfrm>
        </p:spPr>
        <p:txBody>
          <a:bodyPr/>
          <a:lstStyle/>
          <a:p>
            <a:r>
              <a:rPr lang="zh-CN" altLang="en-US" dirty="0" smtClean="0"/>
              <a:t>正式交谈</a:t>
            </a:r>
            <a:endParaRPr lang="en-US" altLang="zh-CN" dirty="0" smtClean="0"/>
          </a:p>
          <a:p>
            <a:pPr lvl="1">
              <a:lnSpc>
                <a:spcPct val="90000"/>
              </a:lnSpc>
            </a:pPr>
            <a:r>
              <a:rPr lang="zh-CN" altLang="en-US" dirty="0" smtClean="0"/>
              <a:t>循序渐进逐步深入</a:t>
            </a:r>
          </a:p>
          <a:p>
            <a:pPr lvl="1">
              <a:lnSpc>
                <a:spcPct val="90000"/>
              </a:lnSpc>
            </a:pPr>
            <a:r>
              <a:rPr lang="zh-CN" altLang="en-US" dirty="0" smtClean="0"/>
              <a:t>恰当的提问</a:t>
            </a:r>
          </a:p>
          <a:p>
            <a:pPr lvl="2">
              <a:lnSpc>
                <a:spcPct val="90000"/>
              </a:lnSpc>
            </a:pPr>
            <a:r>
              <a:rPr dirty="0"/>
              <a:t>提问形式：</a:t>
            </a:r>
            <a:r>
              <a:rPr sz="2200" dirty="0">
                <a:solidFill>
                  <a:srgbClr val="CC0099"/>
                </a:solidFill>
              </a:rPr>
              <a:t>开放式问题、闭合式问题  </a:t>
            </a:r>
          </a:p>
          <a:p>
            <a:pPr lvl="2">
              <a:lnSpc>
                <a:spcPct val="90000"/>
              </a:lnSpc>
            </a:pPr>
            <a:r>
              <a:rPr dirty="0"/>
              <a:t>避免暗示性提问</a:t>
            </a:r>
          </a:p>
          <a:p>
            <a:pPr lvl="1">
              <a:lnSpc>
                <a:spcPct val="90000"/>
              </a:lnSpc>
            </a:pPr>
            <a:r>
              <a:rPr lang="zh-CN" altLang="en-US" dirty="0" smtClean="0"/>
              <a:t>避免使用医学术语</a:t>
            </a:r>
          </a:p>
          <a:p>
            <a:pPr lvl="1">
              <a:lnSpc>
                <a:spcPct val="90000"/>
              </a:lnSpc>
            </a:pPr>
            <a:r>
              <a:rPr lang="zh-CN" altLang="en-US" dirty="0" smtClean="0"/>
              <a:t>采取接受和尊重的态度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4603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二、交谈的一般原则与技巧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en-US" dirty="0" smtClean="0"/>
              <a:t>切入</a:t>
            </a:r>
            <a:r>
              <a:rPr lang="en-US" altLang="zh-CN" dirty="0" smtClean="0"/>
              <a:t>/</a:t>
            </a:r>
            <a:r>
              <a:rPr lang="zh-CN" altLang="en-US" dirty="0" smtClean="0"/>
              <a:t>重回主题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非语言性沟通技巧</a:t>
            </a:r>
          </a:p>
          <a:p>
            <a:pPr lvl="2"/>
            <a:r>
              <a:rPr dirty="0"/>
              <a:t>目光平视、触摸、沉默、点头等</a:t>
            </a:r>
          </a:p>
          <a:p>
            <a:pPr lvl="1"/>
            <a:r>
              <a:rPr lang="zh-CN" altLang="en-US" dirty="0" smtClean="0"/>
              <a:t>及时核实交谈信息</a:t>
            </a:r>
          </a:p>
          <a:p>
            <a:pPr lvl="2"/>
            <a:r>
              <a:rPr dirty="0"/>
              <a:t>澄清、复述、反问、质疑、</a:t>
            </a:r>
            <a:r>
              <a:rPr dirty="0" smtClean="0"/>
              <a:t>解析等</a:t>
            </a:r>
            <a:endParaRPr lang="en-US" dirty="0" smtClean="0"/>
          </a:p>
          <a:p>
            <a:pPr>
              <a:spcBef>
                <a:spcPct val="10000"/>
              </a:spcBef>
            </a:pPr>
            <a:r>
              <a:rPr lang="zh-CN" altLang="en-US" dirty="0" smtClean="0"/>
              <a:t>交谈结束</a:t>
            </a:r>
          </a:p>
          <a:p>
            <a:pPr lvl="1">
              <a:spcBef>
                <a:spcPct val="10000"/>
              </a:spcBef>
            </a:pPr>
            <a:r>
              <a:rPr dirty="0"/>
              <a:t>有所暗示或提示</a:t>
            </a:r>
          </a:p>
          <a:p>
            <a:pPr lvl="1">
              <a:spcBef>
                <a:spcPct val="10000"/>
              </a:spcBef>
            </a:pPr>
            <a:r>
              <a:rPr dirty="0"/>
              <a:t>总结（</a:t>
            </a:r>
            <a:r>
              <a:rPr dirty="0">
                <a:solidFill>
                  <a:srgbClr val="CC0099"/>
                </a:solidFill>
              </a:rPr>
              <a:t>结语</a:t>
            </a:r>
            <a:r>
              <a:rPr dirty="0" smtClean="0"/>
              <a:t>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0676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练习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178" y="1817094"/>
            <a:ext cx="11480800" cy="4074551"/>
          </a:xfrm>
        </p:spPr>
        <p:txBody>
          <a:bodyPr/>
          <a:lstStyle/>
          <a:p>
            <a:pPr lvl="0"/>
            <a:r>
              <a:rPr lang="zh-CN" altLang="en-US" sz="2800" dirty="0"/>
              <a:t>下列问题属于</a:t>
            </a:r>
            <a:r>
              <a:rPr lang="zh-CN" altLang="en-US" sz="2800" dirty="0" smtClean="0"/>
              <a:t>暗示性提问</a:t>
            </a:r>
            <a:r>
              <a:rPr lang="zh-CN" altLang="en-US" sz="2800" dirty="0"/>
              <a:t>的是：</a:t>
            </a:r>
          </a:p>
          <a:p>
            <a:pPr lvl="1">
              <a:buNone/>
            </a:pPr>
            <a:r>
              <a:rPr lang="en-US" sz="2400" dirty="0"/>
              <a:t>A</a:t>
            </a:r>
            <a:r>
              <a:rPr lang="zh-CN" altLang="en-US" sz="2400" dirty="0"/>
              <a:t>．您觉得哪里不舒服？</a:t>
            </a:r>
            <a:endParaRPr lang="en-US" sz="2400" dirty="0"/>
          </a:p>
          <a:p>
            <a:pPr lvl="1">
              <a:buNone/>
            </a:pPr>
            <a:r>
              <a:rPr lang="en-US" sz="2400" dirty="0"/>
              <a:t>B</a:t>
            </a:r>
            <a:r>
              <a:rPr lang="zh-CN" altLang="en-US" sz="2400" dirty="0"/>
              <a:t>．您之前有过类似的情况吗？</a:t>
            </a:r>
          </a:p>
          <a:p>
            <a:pPr lvl="1">
              <a:buNone/>
            </a:pPr>
            <a:r>
              <a:rPr lang="en-US" sz="2400" dirty="0"/>
              <a:t>C</a:t>
            </a:r>
            <a:r>
              <a:rPr lang="zh-CN" altLang="en-US" sz="2400" dirty="0"/>
              <a:t>．除了发热，您还有其他不舒服吗？</a:t>
            </a:r>
            <a:endParaRPr lang="en-US" altLang="zh-CN" sz="2400" dirty="0"/>
          </a:p>
          <a:p>
            <a:pPr lvl="1">
              <a:buNone/>
            </a:pPr>
            <a:r>
              <a:rPr lang="en-US" sz="2400" dirty="0"/>
              <a:t>D</a:t>
            </a:r>
            <a:r>
              <a:rPr lang="zh-CN" altLang="en-US" sz="2400" dirty="0"/>
              <a:t>．您是否感觉全身瘫软无力？</a:t>
            </a:r>
          </a:p>
          <a:p>
            <a:pPr lvl="1">
              <a:buNone/>
            </a:pPr>
            <a:r>
              <a:rPr lang="en-US" sz="2400" dirty="0"/>
              <a:t>E</a:t>
            </a:r>
            <a:r>
              <a:rPr lang="zh-CN" altLang="en-US" sz="2400" dirty="0"/>
              <a:t>．您觉得这次发病有什么原因吗？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83182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854</Words>
  <Application>Microsoft Office PowerPoint</Application>
  <PresentationFormat>自定义</PresentationFormat>
  <Paragraphs>197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课件模板</vt:lpstr>
      <vt:lpstr>第一篇  交  谈</vt:lpstr>
      <vt:lpstr>第一章 交谈的原则           与技巧</vt:lpstr>
      <vt:lpstr>一、交谈前的准备</vt:lpstr>
      <vt:lpstr>二、交谈的一般原则与技巧</vt:lpstr>
      <vt:lpstr>二、交谈的一般原则与技巧</vt:lpstr>
      <vt:lpstr>二、交谈的一般原则与技巧</vt:lpstr>
      <vt:lpstr>二、交谈的一般原则与技巧</vt:lpstr>
      <vt:lpstr>二、交谈的一般原则与技巧</vt:lpstr>
      <vt:lpstr>练习</vt:lpstr>
      <vt:lpstr>练习</vt:lpstr>
      <vt:lpstr>三、特殊情况下的交谈技巧</vt:lpstr>
      <vt:lpstr>第二章  交谈内容</vt:lpstr>
      <vt:lpstr>交谈的主要内容</vt:lpstr>
      <vt:lpstr>一、一般资料</vt:lpstr>
      <vt:lpstr>二、入院原因</vt:lpstr>
      <vt:lpstr>二、入院原因</vt:lpstr>
      <vt:lpstr>三、日常生活型态及自理能力</vt:lpstr>
      <vt:lpstr>三、日常生活型态及自理能力</vt:lpstr>
      <vt:lpstr>四、既往史</vt:lpstr>
      <vt:lpstr>五、个人史</vt:lpstr>
      <vt:lpstr>六、过敏史</vt:lpstr>
      <vt:lpstr>七、家族史</vt:lpstr>
      <vt:lpstr>八、心理社会状况</vt:lpstr>
      <vt:lpstr>八、心理社会状况</vt:lpstr>
      <vt:lpstr>思考题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第一篇 交谈</dc:title>
  <dc:creator>王孟通</dc:creator>
  <cp:lastModifiedBy>微软用户</cp:lastModifiedBy>
  <cp:revision>4</cp:revision>
  <dcterms:created xsi:type="dcterms:W3CDTF">2015-11-27T01:53:07Z</dcterms:created>
  <dcterms:modified xsi:type="dcterms:W3CDTF">2015-12-08T08:32:31Z</dcterms:modified>
</cp:coreProperties>
</file>